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56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3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1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5692B5-B9C3-4A0E-8CB8-CC7F2DFCF940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D62F65-C503-4C8C-9384-8C3B9F697F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5482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43A979-F67C-4F86-9F22-89C25B2DA530}" type="datetimeFigureOut">
              <a:rPr lang="ar-IQ" smtClean="0"/>
              <a:t>22/03/1439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57E9BD-1419-44FD-A47F-AACEB4B35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9BD-1419-44FD-A47F-AACEB4B35778}" type="slidenum">
              <a:rPr lang="ar-IQ" smtClean="0"/>
              <a:t>18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743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q/imgres?imgurl=https://www.soa.org/assets/4294989915.jpg?langType=1033&amp;imgrefurl=https://www.soa.org/news-and-publications/newsletters/compact/2012/april/speaking-dat-properly.aspx&amp;docid=oxsXinfeggFATM&amp;tbnid=bjrkazF8iiEwDM:&amp;vet=1&amp;w=400&amp;h=227&amp;bih=662&amp;biw=1280&amp;ved=0ahUKEwj-xKHEubnQAhUiJ8AKHcNIDQ4QMwg5KAkwCQ&amp;iact=mrc&amp;uact=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q/imgres?imgurl=https://www.soa.org/assets/4294989915.jpg?langType=1033&amp;imgrefurl=https://www.soa.org/news-and-publications/newsletters/compact/2012/april/speaking-dat-properly.aspx&amp;docid=oxsXinfeggFATM&amp;tbnid=bjrkazF8iiEwDM:&amp;vet=1&amp;w=400&amp;h=227&amp;bih=662&amp;biw=1280&amp;ved=0ahUKEwj-xKHEubnQAhUiJ8AKHcNIDQ4QMwg5KAkwCQ&amp;iact=mrc&amp;uact=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q/imgres?imgurl=https://www.soa.org/assets/4294989915.jpg?langType=1033&amp;imgrefurl=https://www.soa.org/news-and-publications/newsletters/compact/2012/april/speaking-dat-properly.aspx&amp;docid=oxsXinfeggFATM&amp;tbnid=bjrkazF8iiEwDM:&amp;vet=1&amp;w=400&amp;h=227&amp;bih=662&amp;biw=1280&amp;ved=0ahUKEwj-xKHEubnQAhUiJ8AKHcNIDQ4QMwg5KAkwCQ&amp;iact=mrc&amp;uact=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q/imgres?imgurl=https://www.soa.org/assets/4294989915.jpg?langType=1033&amp;imgrefurl=https://www.soa.org/news-and-publications/newsletters/compact/2012/april/speaking-dat-properly.aspx&amp;docid=oxsXinfeggFATM&amp;tbnid=bjrkazF8iiEwDM:&amp;vet=1&amp;w=400&amp;h=227&amp;bih=662&amp;biw=1280&amp;ved=0ahUKEwj-xKHEubnQAhUiJ8AKHcNIDQ4QMwg5KAkwCQ&amp;iact=mrc&amp;uact=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q/imgres?imgurl=https://www.soa.org/assets/4294989915.jpg?langType=1033&amp;imgrefurl=https://www.soa.org/news-and-publications/newsletters/compact/2012/april/speaking-dat-properly.aspx&amp;docid=oxsXinfeggFATM&amp;tbnid=bjrkazF8iiEwDM:&amp;vet=1&amp;w=400&amp;h=227&amp;bih=662&amp;biw=1280&amp;ved=0ahUKEwj-xKHEubnQAhUiJ8AKHcNIDQ4QMwg5KAkwCQ&amp;iact=mrc&amp;uact=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3677" y="796412"/>
            <a:ext cx="733732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301 DECISION SUPPORT SYSTEMS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dirty="0"/>
              <a:t>DECISION SUPPORT SYSTEMS AND INTELLIGENT SYSTEMS, </a:t>
            </a:r>
          </a:p>
          <a:p>
            <a:pPr algn="ctr"/>
            <a:r>
              <a:rPr lang="en-US" dirty="0"/>
              <a:t>Seventh Edition</a:t>
            </a:r>
          </a:p>
          <a:p>
            <a:pPr algn="ctr"/>
            <a:r>
              <a:rPr lang="en-US" b="1" dirty="0" err="1"/>
              <a:t>Efraim</a:t>
            </a:r>
            <a:r>
              <a:rPr lang="en-US" b="1" dirty="0"/>
              <a:t> Turban</a:t>
            </a:r>
            <a:r>
              <a:rPr lang="en-US" dirty="0"/>
              <a:t>, </a:t>
            </a:r>
            <a:r>
              <a:rPr lang="en-US" b="1" dirty="0"/>
              <a:t>Jay E. Aronson, and Ting-</a:t>
            </a:r>
            <a:r>
              <a:rPr lang="en-US" b="1" dirty="0" err="1"/>
              <a:t>Peng</a:t>
            </a:r>
            <a:r>
              <a:rPr lang="en-US" b="1" dirty="0"/>
              <a:t> Liang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sz="3600" dirty="0" smtClean="0">
              <a:ea typeface="+mj-ea"/>
              <a:cs typeface="+mj-cs"/>
            </a:endParaRPr>
          </a:p>
          <a:p>
            <a:r>
              <a:rPr lang="en-US" sz="3600" dirty="0" smtClean="0">
                <a:ea typeface="+mj-ea"/>
                <a:cs typeface="+mj-cs"/>
              </a:rPr>
              <a:t>Chapter 5    </a:t>
            </a:r>
          </a:p>
          <a:p>
            <a:pPr algn="ctr"/>
            <a:r>
              <a:rPr lang="en-US" sz="2000" b="1" dirty="0">
                <a:ea typeface="+mj-ea"/>
                <a:cs typeface="+mj-cs"/>
              </a:rPr>
              <a:t>BUSINESS INTELLIGENCE: </a:t>
            </a:r>
          </a:p>
          <a:p>
            <a:pPr algn="ctr"/>
            <a:r>
              <a:rPr lang="en-US" sz="2000" b="1" dirty="0">
                <a:ea typeface="+mj-ea"/>
                <a:cs typeface="+mj-cs"/>
              </a:rPr>
              <a:t>WAREHOUSIMG, DATA ACQUISITION, DATAMIHING, BUSINISS ANALYTICS, and VISUALIZATION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latin typeface="Bradley Hand ITC" pitchFamily="66" charset="0"/>
              </a:rPr>
              <a:t>College of Computer Science and Information Technology</a:t>
            </a:r>
            <a:endParaRPr lang="en-US" b="1" dirty="0">
              <a:latin typeface="Bradley Hand ITC" pitchFamily="66" charset="0"/>
            </a:endParaRPr>
          </a:p>
          <a:p>
            <a:r>
              <a:rPr lang="en-US" b="1" dirty="0" smtClean="0">
                <a:latin typeface="Bradley Hand ITC" pitchFamily="66" charset="0"/>
              </a:rPr>
              <a:t>Department </a:t>
            </a:r>
            <a:r>
              <a:rPr lang="en-US" b="1" dirty="0">
                <a:latin typeface="Bradley Hand ITC" pitchFamily="66" charset="0"/>
              </a:rPr>
              <a:t>of Computer Information </a:t>
            </a:r>
            <a:r>
              <a:rPr lang="en-US" b="1" dirty="0" smtClean="0">
                <a:latin typeface="Bradley Hand ITC" pitchFamily="66" charset="0"/>
              </a:rPr>
              <a:t>Systems</a:t>
            </a:r>
          </a:p>
          <a:p>
            <a:r>
              <a:rPr lang="en-US" b="1" dirty="0">
                <a:latin typeface="Bradley Hand ITC" pitchFamily="66" charset="0"/>
              </a:rPr>
              <a:t>Prof Dr. </a:t>
            </a:r>
            <a:r>
              <a:rPr lang="en-US" b="1" dirty="0" err="1">
                <a:latin typeface="Bradley Hand ITC" pitchFamily="66" charset="0"/>
              </a:rPr>
              <a:t>Taleb</a:t>
            </a:r>
            <a:r>
              <a:rPr lang="en-US" b="1" dirty="0">
                <a:latin typeface="Bradley Hand ITC" pitchFamily="66" charset="0"/>
              </a:rPr>
              <a:t> A. S. </a:t>
            </a:r>
            <a:r>
              <a:rPr lang="en-US" b="1" dirty="0" err="1">
                <a:latin typeface="Bradley Hand ITC" pitchFamily="66" charset="0"/>
              </a:rPr>
              <a:t>Obaid</a:t>
            </a:r>
            <a:endParaRPr lang="en-US" dirty="0">
              <a:latin typeface="Bradley Hand ITC" pitchFamily="66" charset="0"/>
            </a:endParaRPr>
          </a:p>
          <a:p>
            <a:endParaRPr lang="en-US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5.2 THE NATURE AND SOURCES OF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Many MSS applications use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that come from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three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primary sources: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internal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external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personal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ea typeface="Calibri"/>
                <a:cs typeface="Arial"/>
              </a:rPr>
              <a:t>INTERNAL </a:t>
            </a:r>
            <a:r>
              <a:rPr lang="en-US" sz="2800" b="1" dirty="0" smtClean="0">
                <a:solidFill>
                  <a:schemeClr val="tx1"/>
                </a:solidFill>
                <a:ea typeface="Calibri"/>
                <a:cs typeface="Arial"/>
              </a:rPr>
              <a:t>DATA: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stored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in one or more places. </a:t>
            </a:r>
          </a:p>
          <a:p>
            <a:pPr marL="914400" lvl="1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Sales data can be stored in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several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places: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aggregate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sales data in the corporate database, and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details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at each region's database. </a:t>
            </a:r>
            <a:endParaRPr lang="en-US" sz="24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914400" lvl="1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Internal data are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available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via an organization's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intranet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or other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internal</a:t>
            </a: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5.2 THE NATURE AND SOURCES OF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4876800"/>
          </a:xfrm>
          <a:noFill/>
        </p:spPr>
        <p:txBody>
          <a:bodyPr>
            <a:normAutofit fontScale="70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EXTERNAL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DATA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: There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are many sources of external data.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They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range from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commercial databases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to data collected by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sensors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satellites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are available on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CDs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DVDs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on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Internet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as films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photographs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as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music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voices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Government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reports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files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are a major source of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external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available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on the Web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today.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Available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by using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GIS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(geographic information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systems).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Chambers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of commerce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local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banks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research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institutions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the like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flood the environment with data and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information.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Data can come from around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globe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Most external data are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irrelevant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to a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specific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5.2 THE NATURE AND SOURCES OF DATA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PERSONAL DATA AND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KNOWLEDGE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: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MSS users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have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expertise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knowledge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that can be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stored for future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use.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These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include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subjective (</a:t>
            </a:r>
            <a:r>
              <a:rPr lang="en-US" sz="2200" dirty="0" smtClean="0">
                <a:solidFill>
                  <a:srgbClr val="FF0000"/>
                </a:solidFill>
                <a:ea typeface="Calibri"/>
                <a:cs typeface="Arial"/>
              </a:rPr>
              <a:t>individual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estimates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sales, opinions about what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competitors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are likely to do,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interpretations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news articles.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What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people really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know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methodologies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to capture,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manage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distribute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it are the subject of knowledge management.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 DATA COLLECTION, PROBLEMS,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extract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from many internal and external sources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is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complicates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task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of MSS building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Sometimes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need 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collect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raw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other cases,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need 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elicit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data from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people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or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Internet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must be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validated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filtered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classic expression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sums up the situation is " garbage in, garbage out" (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GIGO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).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 DATA COLLECTION, PROBLEMS,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 fontScale="92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METHODS FOR COLLECTING RAW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DATA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Can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be collected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manually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or by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instruments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sensors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collection methods are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time studies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surveys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(using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questionnaires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),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observations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(using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video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cameras),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soliciting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Arial"/>
              </a:rPr>
              <a:t>(asking)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information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from experts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interviews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).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addition,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sensors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scanners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are increasingly being used in data acquisition.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From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point-of-purchase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inventory control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 DATA COLLECTION, PROBLEMS,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PROBLEMS </a:t>
            </a:r>
            <a:endParaRPr lang="en-US" sz="2800" dirty="0" smtClean="0">
              <a:solidFill>
                <a:srgbClr val="FF0000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All computer-based systems depend on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data, so, 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quality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integrity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the data are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critical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MSS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depend on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because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make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up information and knowledge are at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heart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any decision making system.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9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 DATA COLLECTION, PROBLEMS,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QUALITY (DQ)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DQ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is an extremely important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because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quality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determines the usefulness of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data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, so, the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quality of the decisions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based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on them.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 organizational databases are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frequently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found 'to be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inaccurate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incomplete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ambiguous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Poor-quality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costs billions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' of dollars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 DATA COLLECTION, PROBLEMS,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INTEGRITY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Major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issues of DQ is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integrity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Lack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integrity means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change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made in the file in one place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may not be made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 the file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 another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place or department. This results in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conflicting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data.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Gray and Watson (1998) distinguish the following five issues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88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76199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 DATA COLLECTION, PROBLEMS,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229600" cy="5181600"/>
          </a:xfrm>
          <a:noFill/>
        </p:spPr>
        <p:txBody>
          <a:bodyPr>
            <a:normAutofit fontScale="47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3800" dirty="0">
                <a:solidFill>
                  <a:schemeClr val="tx1"/>
                </a:solidFill>
                <a:ea typeface="Calibri"/>
                <a:cs typeface="Arial"/>
              </a:rPr>
              <a:t>Gray and Watson (1998) distinguish the following </a:t>
            </a:r>
            <a:r>
              <a:rPr lang="en-US" sz="4200" dirty="0">
                <a:solidFill>
                  <a:srgbClr val="FF0000"/>
                </a:solidFill>
                <a:ea typeface="Calibri"/>
                <a:cs typeface="Arial"/>
              </a:rPr>
              <a:t>five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3800" dirty="0">
                <a:solidFill>
                  <a:schemeClr val="tx1"/>
                </a:solidFill>
                <a:ea typeface="Calibri"/>
                <a:cs typeface="Arial"/>
              </a:rPr>
              <a:t>issues</a:t>
            </a:r>
            <a:r>
              <a:rPr lang="en-US" sz="3800" dirty="0" smtClean="0">
                <a:solidFill>
                  <a:schemeClr val="tx1"/>
                </a:solidFill>
                <a:ea typeface="Calibri"/>
                <a:cs typeface="Arial"/>
              </a:rPr>
              <a:t>:</a:t>
            </a:r>
            <a:endParaRPr lang="en-US" sz="3800" b="1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4200" b="1" dirty="0" smtClean="0">
                <a:solidFill>
                  <a:schemeClr val="tx1"/>
                </a:solidFill>
                <a:ea typeface="Calibri"/>
                <a:cs typeface="Arial"/>
              </a:rPr>
              <a:t>Uniformity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checks ensure that the data are </a:t>
            </a:r>
            <a:r>
              <a:rPr lang="en-US" sz="4200" dirty="0">
                <a:solidFill>
                  <a:srgbClr val="FF0000"/>
                </a:solidFill>
                <a:ea typeface="Calibri"/>
                <a:cs typeface="Arial"/>
              </a:rPr>
              <a:t>within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 specified limits.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4200" b="1" dirty="0" smtClean="0">
                <a:solidFill>
                  <a:schemeClr val="tx1"/>
                </a:solidFill>
                <a:ea typeface="Calibri"/>
                <a:cs typeface="Arial"/>
              </a:rPr>
              <a:t>Version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. Version </a:t>
            </a:r>
            <a:r>
              <a:rPr lang="en-US" sz="4200" dirty="0" smtClean="0">
                <a:solidFill>
                  <a:srgbClr val="FF0000"/>
                </a:solidFill>
                <a:ea typeface="Calibri"/>
                <a:cs typeface="Arial"/>
              </a:rPr>
              <a:t>checks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 are performed when the data are transformed through the use of metadata to </a:t>
            </a:r>
            <a:r>
              <a:rPr lang="en-US" sz="4200" dirty="0" smtClean="0">
                <a:solidFill>
                  <a:srgbClr val="FF0000"/>
                </a:solidFill>
                <a:ea typeface="Calibri"/>
                <a:cs typeface="Arial"/>
              </a:rPr>
              <a:t>ensure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 that the format of the original data </a:t>
            </a:r>
            <a:r>
              <a:rPr lang="en-US" sz="4200" dirty="0" smtClean="0">
                <a:solidFill>
                  <a:srgbClr val="FF0000"/>
                </a:solidFill>
                <a:ea typeface="Calibri"/>
                <a:cs typeface="Arial"/>
              </a:rPr>
              <a:t>has not been changed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. 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800" b="1" dirty="0" smtClean="0">
                <a:solidFill>
                  <a:schemeClr val="tx1"/>
                </a:solidFill>
                <a:ea typeface="Calibri"/>
                <a:cs typeface="Arial"/>
              </a:rPr>
              <a:t>Completeness </a:t>
            </a:r>
            <a:r>
              <a:rPr lang="en-US" sz="3800" b="1" dirty="0">
                <a:solidFill>
                  <a:schemeClr val="tx1"/>
                </a:solidFill>
                <a:ea typeface="Calibri"/>
                <a:cs typeface="Arial"/>
              </a:rPr>
              <a:t>check</a:t>
            </a:r>
            <a:r>
              <a:rPr lang="en-US" sz="3800" dirty="0">
                <a:solidFill>
                  <a:schemeClr val="tx1"/>
                </a:solidFill>
                <a:ea typeface="Calibri"/>
                <a:cs typeface="Arial"/>
              </a:rPr>
              <a:t>. A completeness check ensures </a:t>
            </a:r>
            <a:r>
              <a:rPr lang="en-US" sz="3800" dirty="0" smtClean="0">
                <a:solidFill>
                  <a:schemeClr val="tx1"/>
                </a:solidFill>
                <a:ea typeface="Calibri"/>
                <a:cs typeface="Arial"/>
              </a:rPr>
              <a:t>that the </a:t>
            </a:r>
            <a:r>
              <a:rPr lang="en-US" sz="3800" dirty="0">
                <a:solidFill>
                  <a:srgbClr val="FF0000"/>
                </a:solidFill>
                <a:ea typeface="Calibri"/>
                <a:cs typeface="Arial"/>
              </a:rPr>
              <a:t>summaries</a:t>
            </a:r>
            <a:r>
              <a:rPr lang="en-US" sz="3800" dirty="0">
                <a:solidFill>
                  <a:schemeClr val="tx1"/>
                </a:solidFill>
                <a:ea typeface="Calibri"/>
                <a:cs typeface="Arial"/>
              </a:rPr>
              <a:t> are </a:t>
            </a:r>
            <a:r>
              <a:rPr lang="en-US" sz="3800" dirty="0">
                <a:solidFill>
                  <a:srgbClr val="FF0000"/>
                </a:solidFill>
                <a:ea typeface="Calibri"/>
                <a:cs typeface="Arial"/>
              </a:rPr>
              <a:t>correct</a:t>
            </a:r>
            <a:r>
              <a:rPr lang="en-US" sz="3800" dirty="0">
                <a:solidFill>
                  <a:schemeClr val="tx1"/>
                </a:solidFill>
                <a:ea typeface="Calibri"/>
                <a:cs typeface="Arial"/>
              </a:rPr>
              <a:t> and that all values needed to create the summary are </a:t>
            </a:r>
            <a:r>
              <a:rPr lang="en-US" sz="3800" dirty="0">
                <a:solidFill>
                  <a:srgbClr val="FF0000"/>
                </a:solidFill>
                <a:ea typeface="Calibri"/>
                <a:cs typeface="Arial"/>
              </a:rPr>
              <a:t>included</a:t>
            </a:r>
            <a:r>
              <a:rPr lang="en-US" sz="3800" dirty="0">
                <a:solidFill>
                  <a:schemeClr val="tx1"/>
                </a:solidFill>
                <a:ea typeface="Calibri"/>
                <a:cs typeface="Arial"/>
              </a:rPr>
              <a:t>.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4200" b="1" dirty="0" smtClean="0">
                <a:solidFill>
                  <a:schemeClr val="tx1"/>
                </a:solidFill>
                <a:ea typeface="Calibri"/>
                <a:cs typeface="Arial"/>
              </a:rPr>
              <a:t>Conformity </a:t>
            </a:r>
            <a:r>
              <a:rPr lang="en-US" sz="4200" b="1" dirty="0">
                <a:solidFill>
                  <a:schemeClr val="tx1"/>
                </a:solidFill>
                <a:ea typeface="Calibri"/>
                <a:cs typeface="Arial"/>
              </a:rPr>
              <a:t>check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. A conformity check makes </a:t>
            </a:r>
            <a:r>
              <a:rPr lang="en-US" sz="4200" dirty="0">
                <a:solidFill>
                  <a:srgbClr val="FF0000"/>
                </a:solidFill>
                <a:ea typeface="Calibri"/>
                <a:cs typeface="Arial"/>
              </a:rPr>
              <a:t>sure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 that the </a:t>
            </a:r>
            <a:r>
              <a:rPr lang="en-US" sz="4200" dirty="0">
                <a:solidFill>
                  <a:srgbClr val="FF0000"/>
                </a:solidFill>
                <a:ea typeface="Calibri"/>
                <a:cs typeface="Arial"/>
              </a:rPr>
              <a:t>summarized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 data are "in the </a:t>
            </a:r>
            <a:r>
              <a:rPr lang="en-US" sz="4200" dirty="0" smtClean="0">
                <a:solidFill>
                  <a:srgbClr val="FF0000"/>
                </a:solidFill>
                <a:ea typeface="Calibri"/>
                <a:cs typeface="Arial"/>
              </a:rPr>
              <a:t>ballpark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900" dirty="0" smtClean="0">
                <a:solidFill>
                  <a:schemeClr val="tx1"/>
                </a:solidFill>
                <a:ea typeface="Calibri"/>
                <a:cs typeface="Arial"/>
              </a:rPr>
              <a:t>estimate.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" 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That is, during data analysis and reporting, correlations are </a:t>
            </a:r>
            <a:r>
              <a:rPr lang="en-US" sz="4200" dirty="0">
                <a:solidFill>
                  <a:srgbClr val="FF0000"/>
                </a:solidFill>
                <a:ea typeface="Calibri"/>
                <a:cs typeface="Arial"/>
              </a:rPr>
              <a:t>run between 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the value reported and </a:t>
            </a:r>
            <a:r>
              <a:rPr lang="en-US" sz="4200" dirty="0">
                <a:solidFill>
                  <a:srgbClr val="FF0000"/>
                </a:solidFill>
                <a:ea typeface="Calibri"/>
                <a:cs typeface="Arial"/>
              </a:rPr>
              <a:t>previous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 values for the same number. </a:t>
            </a:r>
            <a:endParaRPr lang="en-US" sz="42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4200" b="1" dirty="0" smtClean="0">
                <a:solidFill>
                  <a:schemeClr val="tx1"/>
                </a:solidFill>
                <a:ea typeface="Calibri"/>
                <a:cs typeface="Arial"/>
              </a:rPr>
              <a:t>Genealogy 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(descent ) </a:t>
            </a:r>
            <a:r>
              <a:rPr lang="en-US" sz="4200" b="1" dirty="0" smtClean="0">
                <a:solidFill>
                  <a:schemeClr val="tx1"/>
                </a:solidFill>
                <a:ea typeface="Calibri"/>
                <a:cs typeface="Arial"/>
              </a:rPr>
              <a:t>check </a:t>
            </a:r>
            <a:r>
              <a:rPr lang="en-US" sz="4200" b="1" dirty="0">
                <a:solidFill>
                  <a:schemeClr val="tx1"/>
                </a:solidFill>
                <a:ea typeface="Calibri"/>
                <a:cs typeface="Arial"/>
              </a:rPr>
              <a:t>or drill </a:t>
            </a:r>
            <a:r>
              <a:rPr lang="en-US" sz="4200" b="1" dirty="0" smtClean="0">
                <a:solidFill>
                  <a:schemeClr val="tx1"/>
                </a:solidFill>
                <a:ea typeface="Calibri"/>
                <a:cs typeface="Arial"/>
              </a:rPr>
              <a:t>down </a:t>
            </a:r>
            <a:r>
              <a:rPr lang="en-US" sz="4200" dirty="0" smtClean="0">
                <a:solidFill>
                  <a:schemeClr val="tx1"/>
                </a:solidFill>
                <a:ea typeface="Calibri"/>
                <a:cs typeface="Arial"/>
              </a:rPr>
              <a:t>A genealogy </a:t>
            </a:r>
            <a:r>
              <a:rPr lang="en-US" sz="4200" dirty="0">
                <a:solidFill>
                  <a:schemeClr val="tx1"/>
                </a:solidFill>
                <a:ea typeface="Calibri"/>
                <a:cs typeface="Arial"/>
              </a:rPr>
              <a:t>check or drill down is a trace back to the data source through its various transformations.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2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5.3 DATA COLLECTION, PROBLEMS, AND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ACCESS AND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INTEGRATION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 decision-maker typically needs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access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to multiple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sources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data that must be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integrated.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data warehouses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grow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in size, the issues of integrating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exasperate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6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LEARNING OBJECTIVES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Describe issues in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collection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problems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quality</a:t>
            </a:r>
            <a:r>
              <a:rPr lang="ar-SA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Describe the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database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management systems</a:t>
            </a:r>
            <a:r>
              <a:rPr lang="ar-SA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Explain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use of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warehouse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mart</a:t>
            </a:r>
            <a:r>
              <a:rPr lang="ar-SA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Describe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how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online analytical processing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(OLAP),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mining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visualization</a:t>
            </a:r>
            <a:r>
              <a:rPr lang="ar-SA" sz="2800" dirty="0">
                <a:solidFill>
                  <a:schemeClr val="tx1"/>
                </a:solidFill>
                <a:ea typeface="Calibri"/>
                <a:cs typeface="Arial"/>
              </a:rPr>
              <a:t>,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Explain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how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Web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impacts database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technologies.</a:t>
            </a:r>
            <a:r>
              <a:rPr lang="ar-SA" sz="28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Intelligence/business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analytics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improve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decision-making</a:t>
            </a:r>
            <a:r>
              <a:rPr lang="ar-SA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5.5 DATABASE MANAGEMENT SYSTEMS IN DECISION SUPPORT SYSTEMS/BUSINESS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complexity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databases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large-scale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independent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MSS databases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makes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standard computer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operating systems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inadequate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between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user and the database.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 (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DBMS)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supplements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standard operating systems by allowing for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greater integration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of data, complex file structure,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quick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retrieval and changes,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better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data security.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39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5.5 DATABASE MANAGEMENT SYSTEMS IN DECISION SUPPORT SYSTEMS/BUSINESS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DBMS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is a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software program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for adding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information to a database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updating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deleting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manipulating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storing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retrieving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information.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from the database are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extracted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put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in a statistical, mathematical, or financial model for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further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manipulation 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analysis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Large, complex DSS often do this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major role of DBMS is 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manage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data.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By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manage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we mean 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create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delete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change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display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the data.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DBMS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enable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users to query data as well as to generate reports.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5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5.6 DATABASE ORGANIZATION AND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relationships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between the many individual records stored in a database can be expressed by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several logical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structures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three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conventional structures--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relational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hierarchical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network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97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RELATIONAL DATABASES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relational form of DSS database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organization allows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user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 reports as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two-dimensional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tables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Relational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DBMS allow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multiple access queries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file consists of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number of columns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are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considered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separate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field.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rows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represent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individual records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made up of several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fields.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names of common fields must be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spelled exactly alike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the fields must be the same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size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(the same number of bytes) and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type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4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RELATIONAL DATABASES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AutoShape 4" descr="Image result for relational databas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8" name="AutoShape 6" descr="Image result for relational database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9" name="AutoShape 8" descr="Image result for relational database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" name="AutoShape 10" descr="Image result for relational database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1" name="AutoShape 12" descr="Image result for relational databas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669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0" t="43799" r="51786" b="25645"/>
          <a:stretch/>
        </p:blipFill>
        <p:spPr bwMode="auto">
          <a:xfrm>
            <a:off x="541058" y="1676400"/>
            <a:ext cx="785305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1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 HIERARCHICAL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hierarchical model orders data items in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top-down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fashion, creating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logical links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between related data items. It looks like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tree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or an organization chart. It is used mainly in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transaction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processing, where processing efficiency is a critical element.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AutoShape 4" descr="Image result for relational databas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8" name="AutoShape 6" descr="Image result for relational database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9" name="AutoShape 8" descr="Image result for relational database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" name="AutoShape 10" descr="Image result for relational database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1" name="AutoShape 12" descr="Image result for relational databas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669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114800"/>
            <a:ext cx="56578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NETWORK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network database structure permits more complex links, including lateral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connections between related items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This structure is also called the CODASYL model. It can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save storage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space through the sharing of some items. For example, in Figure 5.1, Green and Brown share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S.1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and T.1.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AutoShape 4" descr="Image result for relational databas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8" name="AutoShape 6" descr="Image result for relational database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9" name="AutoShape 8" descr="Image result for relational database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" name="AutoShape 10" descr="Image result for relational database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1" name="AutoShape 12" descr="Image result for relational databas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669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114800"/>
            <a:ext cx="4495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OBJECT-ORIENTED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 fontScale="85000" lnSpcReduction="1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Comprehensive MSS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applications require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accessibility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to complex data, which may include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pictures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elaborate relationships.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Such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situations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cannot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be handled efficiently by hierarchical, network, or even relational database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architectures. Even SQL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may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not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be effective.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For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such applications, a graphical representation, such as the one used in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objected-oriented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systems, may be useful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Object oriented database systems combine the characteristics of an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object-oriented programming language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such as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UML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AutoShape 4" descr="Image result for relational databas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8" name="AutoShape 6" descr="Image result for relational database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9" name="AutoShape 8" descr="Image result for relational database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" name="AutoShape 10" descr="Image result for relational database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1" name="AutoShape 12" descr="Image result for relational databas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669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8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MULTIMEDIA-BASED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953000"/>
          </a:xfrm>
          <a:noFill/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(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MMDBMS)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manage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data in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variety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formats, in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addition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to the standard text or numeric field. These formats include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images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such as digitized photographs, and forms of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bit-mapped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graphics, such as maps or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.pic files,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hypertext images, video clips, sound, and virtual reality (multidimensional images).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is critical 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develop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effective ways to manage such data for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GIS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for many other Web applications.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Managing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multimedia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continues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to become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more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important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for business intelligence (see D' </a:t>
            </a:r>
            <a:r>
              <a:rPr lang="en-US" sz="2800" dirty="0" err="1">
                <a:solidFill>
                  <a:schemeClr val="tx1"/>
                </a:solidFill>
                <a:ea typeface="Calibri"/>
                <a:cs typeface="Arial"/>
              </a:rPr>
              <a:t>Agostino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2003).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  <p:sp>
        <p:nvSpPr>
          <p:cNvPr id="7" name="AutoShape 4" descr="Image result for relational databas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8" name="AutoShape 6" descr="Image result for relational database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9" name="AutoShape 8" descr="Image result for relational database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" name="AutoShape 10" descr="Image result for relational database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1" name="AutoShape 12" descr="Image result for relational databas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669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8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Business intelligence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85000" lnSpcReduction="2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Organizations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have amassed vast amounts of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data.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Use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analytic tools to improve organizational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decision-making. 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Enabling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decision analysis through access to all relevant information is known as business intelligence.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Business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intelligence includes data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warehousing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online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analytical processing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mining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visualization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multidimensionality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DW enables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data mining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the ability to automatically synthesize </a:t>
            </a:r>
            <a:r>
              <a:rPr lang="en-US" sz="2600" dirty="0">
                <a:solidFill>
                  <a:schemeClr val="tx1"/>
                </a:solidFill>
                <a:ea typeface="Calibri"/>
                <a:cs typeface="Arial"/>
              </a:rPr>
              <a:t>(create)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vast amounts of information in order to discover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hidden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truths within the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 OPENING VIGNETTE: INFORMATION SHARING A PRINCIPAL COMPONENT OF THE NATIONAL STRATEGY FOR HOMELAND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77500" lnSpcReduction="20000"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National Strategy for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Homeland Security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of the United States includes a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National Vision for the sharing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information related to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detection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terrorist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activities.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Build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 national environment that enables the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sharing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of essential homeland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security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information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28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Can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provide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right information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to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right people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at all times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Shared Information</a:t>
            </a:r>
          </a:p>
          <a:p>
            <a:pPr marL="914400" lvl="1" indent="-4572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"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horizontally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" across each level of government and </a:t>
            </a:r>
            <a:endParaRPr lang="en-US" sz="31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914400" lvl="1" indent="-4572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3100" dirty="0" smtClean="0">
                <a:solidFill>
                  <a:schemeClr val="tx1"/>
                </a:solidFill>
                <a:ea typeface="Calibri"/>
                <a:cs typeface="Arial"/>
              </a:rPr>
              <a:t>"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vertically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" among federal, state and local governments, private industry and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citizens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3100" dirty="0" smtClean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 OPENING VIGNETTE: INFORMATION SHARING A PRINCIPAL COMPONENT OF THE NATIONAL STRATEGY FOR HOMELAND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/>
          </a:bodyPr>
          <a:lstStyle/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Proper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use of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people,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and technology, homeland security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can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have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complete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common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awareness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threats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So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they can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anticipate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Arial"/>
              </a:rPr>
              <a:t>expected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Arial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threats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respond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rapidly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effectively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342900" indent="-3429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6237DB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goal</a:t>
            </a:r>
            <a:r>
              <a:rPr lang="en-US" sz="2800" dirty="0">
                <a:solidFill>
                  <a:srgbClr val="6237DB"/>
                </a:solidFill>
                <a:ea typeface="Calibri"/>
                <a:cs typeface="Arial"/>
              </a:rPr>
              <a:t> of the project is 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create</a:t>
            </a:r>
            <a:r>
              <a:rPr lang="en-US" sz="2800" dirty="0">
                <a:solidFill>
                  <a:srgbClr val="6237DB"/>
                </a:solidFill>
                <a:ea typeface="Calibri"/>
                <a:cs typeface="Arial"/>
              </a:rPr>
              <a:t> a workable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model</a:t>
            </a:r>
            <a:r>
              <a:rPr lang="en-US" sz="2800" dirty="0">
                <a:solidFill>
                  <a:srgbClr val="6237DB"/>
                </a:solidFill>
                <a:ea typeface="Calibri"/>
                <a:cs typeface="Arial"/>
              </a:rPr>
              <a:t> for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integrating</a:t>
            </a:r>
            <a:r>
              <a:rPr lang="en-US" sz="2800" dirty="0">
                <a:solidFill>
                  <a:srgbClr val="6237DB"/>
                </a:solidFill>
                <a:ea typeface="Calibri"/>
                <a:cs typeface="Arial"/>
              </a:rPr>
              <a:t> knowledge that resides across many disparate data sources</a:t>
            </a:r>
            <a:endParaRPr lang="en-US" sz="2800" dirty="0" smtClean="0">
              <a:solidFill>
                <a:srgbClr val="6237DB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 OPENING VIGNETTE: INFORMATION SHARING A PRINCIPAL COMPONENT OF THE NATIONAL STRATEGY FOR HOMELAND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8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five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major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initiatives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that are identified within the strategy include: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integrate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information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sharing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across the federal government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extend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the integration of information sharing across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state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local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governments,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private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industry,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citizens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adopt common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metadata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standards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of electronic information relevant to homeland security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improve public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safety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communication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To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ensure reliable public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health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information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 OPENING VIGNETTE: INFORMATION SHARING A PRINCIPAL COMPONENT OF THE NATIONAL STRATEGY FOR HOMELAND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9600" cy="4648200"/>
          </a:xfrm>
          <a:noFill/>
        </p:spPr>
        <p:txBody>
          <a:bodyPr>
            <a:normAutofit fontScale="92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QUESTIONS FOR THE OPENING VIGNETTE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Identify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challenges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faced by the Office of Homeland Security in integrating disparate databases.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Identify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sources of information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that will be required to make the information in this data portal useful.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What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are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expected benefits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?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Identify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decisions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supported by this data portal.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What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decision support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tools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techniques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can be used to identify potential terrorist activities?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5.2 THE NATURE AND SOURCES OF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4876800"/>
          </a:xfrm>
          <a:noFill/>
        </p:spPr>
        <p:txBody>
          <a:bodyPr>
            <a:normAutofit fontScale="77500" lnSpcReduction="20000"/>
          </a:bodyPr>
          <a:lstStyle/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ea typeface="Calibri"/>
                <a:cs typeface="Arial"/>
              </a:rPr>
              <a:t>A decision-maker </a:t>
            </a:r>
            <a:r>
              <a:rPr lang="en-US" sz="3300" dirty="0">
                <a:solidFill>
                  <a:srgbClr val="FF0000"/>
                </a:solidFill>
                <a:ea typeface="Calibri"/>
                <a:cs typeface="Arial"/>
              </a:rPr>
              <a:t>needs</a:t>
            </a:r>
            <a:r>
              <a:rPr lang="en-US" sz="3300" dirty="0">
                <a:solidFill>
                  <a:schemeClr val="tx1"/>
                </a:solidFill>
                <a:ea typeface="Calibri"/>
                <a:cs typeface="Arial"/>
              </a:rPr>
              <a:t> data, information, and knowledge</a:t>
            </a:r>
            <a:r>
              <a:rPr lang="en-US" sz="3300" dirty="0" smtClean="0">
                <a:solidFill>
                  <a:schemeClr val="tx1"/>
                </a:solidFill>
                <a:ea typeface="Calibri"/>
                <a:cs typeface="Arial"/>
              </a:rPr>
              <a:t>.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ea typeface="Calibri"/>
                <a:cs typeface="Arial"/>
              </a:rPr>
              <a:t>Decision-maker </a:t>
            </a:r>
            <a:r>
              <a:rPr lang="en-US" sz="3300" dirty="0">
                <a:solidFill>
                  <a:schemeClr val="tx1"/>
                </a:solidFill>
                <a:ea typeface="Calibri"/>
                <a:cs typeface="Arial"/>
              </a:rPr>
              <a:t>must be able to </a:t>
            </a:r>
            <a:r>
              <a:rPr lang="en-US" sz="3300" dirty="0">
                <a:solidFill>
                  <a:srgbClr val="FF0000"/>
                </a:solidFill>
                <a:ea typeface="Calibri"/>
                <a:cs typeface="Arial"/>
              </a:rPr>
              <a:t>apply</a:t>
            </a:r>
            <a:r>
              <a:rPr lang="en-US" sz="33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3300" dirty="0">
                <a:solidFill>
                  <a:srgbClr val="FF0000"/>
                </a:solidFill>
                <a:ea typeface="Calibri"/>
                <a:cs typeface="Arial"/>
              </a:rPr>
              <a:t>analysis tools </a:t>
            </a:r>
            <a:r>
              <a:rPr lang="en-US" sz="3300" dirty="0" smtClean="0">
                <a:solidFill>
                  <a:schemeClr val="tx1"/>
                </a:solidFill>
                <a:ea typeface="Calibri"/>
                <a:cs typeface="Arial"/>
              </a:rPr>
              <a:t>so </a:t>
            </a:r>
            <a:r>
              <a:rPr lang="en-US" sz="3300" dirty="0">
                <a:solidFill>
                  <a:schemeClr val="tx1"/>
                </a:solidFill>
                <a:ea typeface="Calibri"/>
                <a:cs typeface="Arial"/>
              </a:rPr>
              <a:t>that the data, information, and knowledge can be </a:t>
            </a:r>
            <a:r>
              <a:rPr lang="en-US" sz="3300" dirty="0">
                <a:solidFill>
                  <a:srgbClr val="FF0000"/>
                </a:solidFill>
                <a:ea typeface="Calibri"/>
                <a:cs typeface="Arial"/>
              </a:rPr>
              <a:t>utilized</a:t>
            </a:r>
            <a:r>
              <a:rPr lang="en-US" sz="33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3300" dirty="0">
                <a:solidFill>
                  <a:srgbClr val="FF0000"/>
                </a:solidFill>
                <a:ea typeface="Calibri"/>
                <a:cs typeface="Arial"/>
              </a:rPr>
              <a:t>to full benefit</a:t>
            </a:r>
            <a:r>
              <a:rPr lang="en-US" sz="33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  <a:endParaRPr lang="en-US" sz="3300" dirty="0" smtClean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3300" dirty="0">
                <a:solidFill>
                  <a:schemeClr val="tx1"/>
                </a:solidFill>
                <a:ea typeface="Calibri"/>
                <a:cs typeface="Arial"/>
              </a:rPr>
              <a:t>All decision-support systems use </a:t>
            </a:r>
            <a:r>
              <a:rPr lang="en-US" sz="3300" dirty="0">
                <a:solidFill>
                  <a:srgbClr val="FF0000"/>
                </a:solidFill>
                <a:ea typeface="Calibri"/>
                <a:cs typeface="Arial"/>
              </a:rPr>
              <a:t>data, information, and/or </a:t>
            </a:r>
            <a:r>
              <a:rPr lang="en-US" sz="3300" dirty="0" smtClean="0">
                <a:solidFill>
                  <a:srgbClr val="FF0000"/>
                </a:solidFill>
                <a:ea typeface="Calibri"/>
                <a:cs typeface="Arial"/>
              </a:rPr>
              <a:t>knowledge</a:t>
            </a:r>
            <a:r>
              <a:rPr lang="en-US" sz="3300" dirty="0" smtClean="0">
                <a:solidFill>
                  <a:schemeClr val="tx1"/>
                </a:solidFill>
                <a:ea typeface="Calibri"/>
                <a:cs typeface="Arial"/>
              </a:rPr>
              <a:t>: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100" b="1" dirty="0" smtClean="0">
                <a:solidFill>
                  <a:schemeClr val="tx1"/>
                </a:solidFill>
                <a:ea typeface="Calibri"/>
                <a:cs typeface="Arial"/>
              </a:rPr>
              <a:t>Data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. Items about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things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events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activities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transactions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 are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recorded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classified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3100" dirty="0">
                <a:solidFill>
                  <a:srgbClr val="FF0000"/>
                </a:solidFill>
                <a:ea typeface="Calibri"/>
                <a:cs typeface="Arial"/>
              </a:rPr>
              <a:t>stored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3600" b="1" dirty="0">
                <a:solidFill>
                  <a:srgbClr val="00B0F0"/>
                </a:solidFill>
                <a:ea typeface="Calibri"/>
                <a:cs typeface="Arial"/>
              </a:rPr>
              <a:t>but are not organized </a:t>
            </a:r>
            <a:r>
              <a:rPr lang="en-US" sz="3100" dirty="0">
                <a:solidFill>
                  <a:schemeClr val="tx1"/>
                </a:solidFill>
                <a:ea typeface="Calibri"/>
                <a:cs typeface="Arial"/>
              </a:rPr>
              <a:t>to convey any specific meaning. Data items can be numeric, alphanumeric, figures, sounds, or images.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01000" cy="990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5.2 THE NATURE AND SOURCES OF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4724400"/>
          </a:xfrm>
          <a:noFill/>
        </p:spPr>
        <p:txBody>
          <a:bodyPr>
            <a:normAutofit fontScale="92500" lnSpcReduction="10000"/>
          </a:bodyPr>
          <a:lstStyle/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en-US" sz="2800" b="1" dirty="0" smtClean="0">
                <a:solidFill>
                  <a:schemeClr val="tx1"/>
                </a:solidFill>
                <a:ea typeface="Calibri"/>
                <a:cs typeface="Arial"/>
              </a:rPr>
              <a:t>Information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Data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have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Arial"/>
              </a:rPr>
              <a:t>organized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 a manner that give  them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meaning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for the recipient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An MSS application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processes data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items so that the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results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are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meaningful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for an intended action or decision.  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en-US" sz="2800" b="1" dirty="0" smtClean="0">
                <a:solidFill>
                  <a:schemeClr val="tx1"/>
                </a:solidFill>
                <a:ea typeface="Calibri"/>
                <a:cs typeface="Arial"/>
              </a:rPr>
              <a:t>Knowledge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Knowledge consists of data items and/or information organized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processed to convey understanding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experience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accumulated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learning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expertise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that are applicable to a current problem or activity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. MSS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data can include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documents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pictures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maps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sound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video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, and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>animation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. </a:t>
            </a:r>
          </a:p>
          <a:p>
            <a:pPr marL="457200" indent="-457200" algn="l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Prof Dr Taleb Obaid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15207</TotalTime>
  <Words>2202</Words>
  <Application>Microsoft Office PowerPoint</Application>
  <PresentationFormat>On-screen Show (4:3)</PresentationFormat>
  <Paragraphs>235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LEARNING OBJECTIVES </vt:lpstr>
      <vt:lpstr>Business intelligence </vt:lpstr>
      <vt:lpstr> OPENING VIGNETTE: INFORMATION SHARING A PRINCIPAL COMPONENT OF THE NATIONAL STRATEGY FOR HOMELAND Security</vt:lpstr>
      <vt:lpstr> OPENING VIGNETTE: INFORMATION SHARING A PRINCIPAL COMPONENT OF THE NATIONAL STRATEGY FOR HOMELAND Security</vt:lpstr>
      <vt:lpstr> OPENING VIGNETTE: INFORMATION SHARING A PRINCIPAL COMPONENT OF THE NATIONAL STRATEGY FOR HOMELAND Security</vt:lpstr>
      <vt:lpstr> OPENING VIGNETTE: INFORMATION SHARING A PRINCIPAL COMPONENT OF THE NATIONAL STRATEGY FOR HOMELAND Security</vt:lpstr>
      <vt:lpstr>5.2 THE NATURE AND SOURCES OF DATA</vt:lpstr>
      <vt:lpstr>5.2 THE NATURE AND SOURCES OF DATA</vt:lpstr>
      <vt:lpstr>5.2 THE NATURE AND SOURCES OF DATA</vt:lpstr>
      <vt:lpstr>5.2 THE NATURE AND SOURCES OF DATA</vt:lpstr>
      <vt:lpstr>5.2 THE NATURE AND SOURCES OF DATA</vt:lpstr>
      <vt:lpstr>5.3 DATA COLLECTION, PROBLEMS, AND QUALITY</vt:lpstr>
      <vt:lpstr>5.3 DATA COLLECTION, PROBLEMS, AND QUALITY</vt:lpstr>
      <vt:lpstr>5.3 DATA COLLECTION, PROBLEMS, AND QUALITY</vt:lpstr>
      <vt:lpstr>5.3 DATA COLLECTION, PROBLEMS, AND QUALITY</vt:lpstr>
      <vt:lpstr>5.3 DATA COLLECTION, PROBLEMS, AND QUALITY</vt:lpstr>
      <vt:lpstr>5.3 DATA COLLECTION, PROBLEMS, AND QUALITY</vt:lpstr>
      <vt:lpstr>5.3 DATA COLLECTION, PROBLEMS, AND QUALITY</vt:lpstr>
      <vt:lpstr>5.5 DATABASE MANAGEMENT SYSTEMS IN DECISION SUPPORT SYSTEMS/BUSINESS INTELLIGENCE</vt:lpstr>
      <vt:lpstr>5.5 DATABASE MANAGEMENT SYSTEMS IN DECISION SUPPORT SYSTEMS/BUSINESS INTELLIGENCE</vt:lpstr>
      <vt:lpstr>5.6 DATABASE ORGANIZATION AND STRUCTURES</vt:lpstr>
      <vt:lpstr>RELATIONAL DATABASES </vt:lpstr>
      <vt:lpstr>RELATIONAL DATABASES </vt:lpstr>
      <vt:lpstr> HIERARCHICAL DATABASES</vt:lpstr>
      <vt:lpstr>NETWORK DATABASES</vt:lpstr>
      <vt:lpstr>OBJECT-ORIENTED DATABASES</vt:lpstr>
      <vt:lpstr>MULTIMEDIA-BASED DATABASES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Laith Co</dc:creator>
  <cp:lastModifiedBy>AL Laith Co</cp:lastModifiedBy>
  <cp:revision>271</cp:revision>
  <cp:lastPrinted>2016-12-15T08:22:44Z</cp:lastPrinted>
  <dcterms:created xsi:type="dcterms:W3CDTF">2006-08-16T00:00:00Z</dcterms:created>
  <dcterms:modified xsi:type="dcterms:W3CDTF">2017-12-10T16:08:11Z</dcterms:modified>
</cp:coreProperties>
</file>